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4074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3" r:id="rId8"/>
    <p:sldId id="262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94678"/>
  </p:normalViewPr>
  <p:slideViewPr>
    <p:cSldViewPr snapToGrid="0" snapToObjects="1">
      <p:cViewPr>
        <p:scale>
          <a:sx n="112" d="100"/>
          <a:sy n="112" d="100"/>
        </p:scale>
        <p:origin x="576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5586B75A-687E-405C-8A0B-8D00578BA2C3}" type="datetimeFigureOut">
              <a:rPr lang="en-US" smtClean="0"/>
              <a:pPr/>
              <a:t>7/8/20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85561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7/8/20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5421668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5586B75A-687E-405C-8A0B-8D00578BA2C3}" type="datetimeFigureOut">
              <a:rPr lang="en-US" smtClean="0"/>
              <a:pPr/>
              <a:t>7/8/20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3201927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5586B75A-687E-405C-8A0B-8D00578BA2C3}" type="datetimeFigureOut">
              <a:rPr lang="en-US" smtClean="0"/>
              <a:pPr/>
              <a:t>7/8/20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14951031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5586B75A-687E-405C-8A0B-8D00578BA2C3}" type="datetimeFigureOut">
              <a:rPr lang="en-US" smtClean="0"/>
              <a:pPr/>
              <a:t>7/8/20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0750638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7/8/20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2158492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图片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7/8/20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6155147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7/8/20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291684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5586B75A-687E-405C-8A0B-8D00578BA2C3}" type="datetimeFigureOut">
              <a:rPr lang="en-US" smtClean="0"/>
              <a:pPr/>
              <a:t>7/8/20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22866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7/8/20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50025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5586B75A-687E-405C-8A0B-8D00578BA2C3}" type="datetimeFigureOut">
              <a:rPr lang="en-US" smtClean="0"/>
              <a:pPr/>
              <a:t>7/8/20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70363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7/8/20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49368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7/8/20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50498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7/8/20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73262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7/8/20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43765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7/8/20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95980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7/8/20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63723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smtClean="0"/>
              <a:pPr/>
              <a:t>7/8/20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446534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75" r:id="rId1"/>
    <p:sldLayoutId id="2147484076" r:id="rId2"/>
    <p:sldLayoutId id="2147484077" r:id="rId3"/>
    <p:sldLayoutId id="2147484078" r:id="rId4"/>
    <p:sldLayoutId id="2147484079" r:id="rId5"/>
    <p:sldLayoutId id="2147484080" r:id="rId6"/>
    <p:sldLayoutId id="2147484081" r:id="rId7"/>
    <p:sldLayoutId id="2147484082" r:id="rId8"/>
    <p:sldLayoutId id="2147484083" r:id="rId9"/>
    <p:sldLayoutId id="2147484084" r:id="rId10"/>
    <p:sldLayoutId id="2147484085" r:id="rId11"/>
    <p:sldLayoutId id="2147484086" r:id="rId12"/>
    <p:sldLayoutId id="2147484087" r:id="rId13"/>
    <p:sldLayoutId id="2147484088" r:id="rId14"/>
    <p:sldLayoutId id="2147484089" r:id="rId15"/>
    <p:sldLayoutId id="2147484090" r:id="rId16"/>
    <p:sldLayoutId id="2147484091" r:id="rId17"/>
  </p:sldLayoutIdLst>
  <p:hf sldNum="0"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154BE2-9C34-3C42-B849-D040E6B2CC3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3600" dirty="0"/>
              <a:t>Voxel Cone Tracing based </a:t>
            </a:r>
            <a:br>
              <a:rPr kumimoji="1" lang="en-US" altLang="zh-CN" sz="3600" dirty="0"/>
            </a:br>
            <a:r>
              <a:rPr kumimoji="1" lang="en-US" altLang="zh-CN" sz="3600" dirty="0"/>
              <a:t>Real-Time Global Illumination</a:t>
            </a:r>
            <a:endParaRPr kumimoji="1" lang="zh-CN" altLang="en-US" sz="3600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17586D5-58F4-6C42-AD8B-2F557083985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zh-CN" altLang="en-US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孙硕 夏苏安 夏文夫</a:t>
            </a:r>
          </a:p>
        </p:txBody>
      </p:sp>
    </p:spTree>
    <p:extLst>
      <p:ext uri="{BB962C8B-B14F-4D97-AF65-F5344CB8AC3E}">
        <p14:creationId xmlns:p14="http://schemas.microsoft.com/office/powerpoint/2010/main" val="37021951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89243A-CFBD-394B-8D60-11281D7F85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849258" y="2135972"/>
            <a:ext cx="8610600" cy="1293028"/>
          </a:xfrm>
        </p:spPr>
        <p:txBody>
          <a:bodyPr/>
          <a:lstStyle/>
          <a:p>
            <a:r>
              <a:rPr kumimoji="1" lang="en-US" altLang="zh-CN" dirty="0"/>
              <a:t>Thanks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000384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34414977-0CDE-CD40-8D2B-492895F8C7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8847356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E5898B5-99B2-A947-94B1-750C270C6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Overview</a:t>
            </a:r>
            <a:endParaRPr kumimoji="1"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27311C0F-C89E-BA46-9CA6-E6C07ED63E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5799" y="1444106"/>
            <a:ext cx="5274325" cy="4649521"/>
          </a:xfr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E3FF42F-F371-0342-B851-65ED5FE9C1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8734" y="2299071"/>
            <a:ext cx="4867466" cy="2939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6702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1DCE40-B91D-2343-AFF0-970B75193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Voxelization</a:t>
            </a:r>
            <a:endParaRPr kumimoji="1"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2FC31813-3FF8-C948-8F86-9C829A18F7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9618" y="2797736"/>
            <a:ext cx="10132764" cy="3461144"/>
          </a:xfr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FFEDB7EE-083C-5244-8C1D-596DBE2155BA}"/>
              </a:ext>
            </a:extLst>
          </p:cNvPr>
          <p:cNvSpPr txBox="1"/>
          <p:nvPr/>
        </p:nvSpPr>
        <p:spPr>
          <a:xfrm>
            <a:off x="9441456" y="5939738"/>
            <a:ext cx="22109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dirty="0">
                <a:solidFill>
                  <a:schemeClr val="bg1"/>
                </a:solidFill>
              </a:rPr>
              <a:t>Store in 3D Texture</a:t>
            </a:r>
            <a:endParaRPr kumimoji="1" lang="zh-CN" altLang="en-US" sz="1400" dirty="0">
              <a:solidFill>
                <a:schemeClr val="bg1"/>
              </a:solidFill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952F7FA-69DB-2749-B3CB-FC351AD552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2549" y="374377"/>
            <a:ext cx="4023451" cy="2271324"/>
          </a:xfrm>
          <a:prstGeom prst="rect">
            <a:avLst/>
          </a:prstGeom>
        </p:spPr>
      </p:pic>
      <p:cxnSp>
        <p:nvCxnSpPr>
          <p:cNvPr id="12" name="肘形连接符 11">
            <a:extLst>
              <a:ext uri="{FF2B5EF4-FFF2-40B4-BE49-F238E27FC236}">
                <a16:creationId xmlns:a16="http://schemas.microsoft.com/office/drawing/2014/main" id="{779A6E5F-0FEE-344B-A821-815E6B36C0D6}"/>
              </a:ext>
            </a:extLst>
          </p:cNvPr>
          <p:cNvCxnSpPr>
            <a:cxnSpLocks/>
          </p:cNvCxnSpPr>
          <p:nvPr/>
        </p:nvCxnSpPr>
        <p:spPr>
          <a:xfrm rot="16200000" flipV="1">
            <a:off x="6199051" y="1965451"/>
            <a:ext cx="720000" cy="720000"/>
          </a:xfrm>
          <a:prstGeom prst="bentConnector2">
            <a:avLst/>
          </a:prstGeom>
          <a:ln w="63500">
            <a:solidFill>
              <a:schemeClr val="tx1"/>
            </a:solidFill>
            <a:tailEnd type="triangle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A854FB13-95CE-1A49-9419-DED556C5520C}"/>
              </a:ext>
            </a:extLst>
          </p:cNvPr>
          <p:cNvSpPr txBox="1"/>
          <p:nvPr/>
        </p:nvSpPr>
        <p:spPr>
          <a:xfrm>
            <a:off x="3371162" y="2851031"/>
            <a:ext cx="21563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chemeClr val="bg1"/>
                </a:solidFill>
              </a:rPr>
              <a:t>Geometry shader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2EEA028-C45E-FD4C-BDEA-47D123365BA4}"/>
              </a:ext>
            </a:extLst>
          </p:cNvPr>
          <p:cNvSpPr txBox="1"/>
          <p:nvPr/>
        </p:nvSpPr>
        <p:spPr>
          <a:xfrm>
            <a:off x="7414867" y="2851031"/>
            <a:ext cx="2095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chemeClr val="bg1"/>
                </a:solidFill>
              </a:rPr>
              <a:t>Fragment shader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0553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1252AF-7426-084C-AB37-5AD0786BC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4958" y="764373"/>
            <a:ext cx="4761241" cy="1293028"/>
          </a:xfrm>
        </p:spPr>
        <p:txBody>
          <a:bodyPr/>
          <a:lstStyle/>
          <a:p>
            <a:r>
              <a:rPr kumimoji="1" lang="en-US" altLang="zh-CN" dirty="0"/>
              <a:t>cone tracing</a:t>
            </a:r>
            <a:endParaRPr kumimoji="1" lang="zh-CN" altLang="en-US" dirty="0"/>
          </a:p>
        </p:txBody>
      </p:sp>
      <p:pic>
        <p:nvPicPr>
          <p:cNvPr id="11" name="内容占位符 10">
            <a:extLst>
              <a:ext uri="{FF2B5EF4-FFF2-40B4-BE49-F238E27FC236}">
                <a16:creationId xmlns:a16="http://schemas.microsoft.com/office/drawing/2014/main" id="{CFE8B679-A6D3-944D-B69D-0C7055FC65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5246" y="4384013"/>
            <a:ext cx="4947225" cy="1566621"/>
          </a:xfr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07F2AB21-34F3-B540-BF8C-4D36CFBA9D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245" y="962451"/>
            <a:ext cx="4947225" cy="2831335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9177EE78-9043-2E4C-8898-CD478233E970}"/>
              </a:ext>
            </a:extLst>
          </p:cNvPr>
          <p:cNvSpPr txBox="1"/>
          <p:nvPr/>
        </p:nvSpPr>
        <p:spPr>
          <a:xfrm>
            <a:off x="1991066" y="3807198"/>
            <a:ext cx="2595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3D Texture &amp; Mipmap</a:t>
            </a:r>
            <a:endParaRPr kumimoji="1"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FF94CDED-DF38-EE41-BF55-76AF002D7B43}"/>
              </a:ext>
            </a:extLst>
          </p:cNvPr>
          <p:cNvSpPr txBox="1"/>
          <p:nvPr/>
        </p:nvSpPr>
        <p:spPr>
          <a:xfrm>
            <a:off x="1679281" y="5973451"/>
            <a:ext cx="3219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Cone Trace Approximation</a:t>
            </a:r>
            <a:endParaRPr kumimoji="1"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F7119C3C-D052-A04F-992A-3063872F8829}"/>
              </a:ext>
            </a:extLst>
          </p:cNvPr>
          <p:cNvSpPr txBox="1"/>
          <p:nvPr/>
        </p:nvSpPr>
        <p:spPr>
          <a:xfrm>
            <a:off x="6744960" y="2057401"/>
            <a:ext cx="5109189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Use previous color information stored 3D Texture in voxelization shaders</a:t>
            </a:r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In rendering shader:</a:t>
            </a:r>
          </a:p>
          <a:p>
            <a:r>
              <a:rPr kumimoji="1" lang="en-US" altLang="zh-CN" dirty="0"/>
              <a:t>Use front-to-back accumulation (hw5)</a:t>
            </a:r>
          </a:p>
          <a:p>
            <a:endParaRPr kumimoji="1" lang="en-US" altLang="zh-CN" dirty="0"/>
          </a:p>
          <a:p>
            <a:r>
              <a:rPr lang="en-US" altLang="zh-CN" dirty="0"/>
              <a:t>d: diameter of cone enlarged every step</a:t>
            </a:r>
            <a:endParaRPr kumimoji="1" lang="en-US" altLang="zh-CN" dirty="0"/>
          </a:p>
          <a:p>
            <a:r>
              <a:rPr kumimoji="1" lang="en-US" altLang="zh-CN" dirty="0"/>
              <a:t>Use textureLod(texture, coord, lod_level)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	lod_level = </a:t>
            </a:r>
            <a:r>
              <a:rPr lang="en-US" altLang="zh-CN" dirty="0"/>
              <a:t>log</a:t>
            </a:r>
            <a:r>
              <a:rPr lang="az-Cyrl-AZ" altLang="zh-CN" dirty="0"/>
              <a:t>2(</a:t>
            </a:r>
            <a:r>
              <a:rPr lang="en-US" altLang="zh-CN" dirty="0"/>
              <a:t>t/voxel Size) </a:t>
            </a:r>
          </a:p>
          <a:p>
            <a:endParaRPr lang="en-US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908459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0FA6CDA-DF56-8846-812C-E62BE4A4F6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Global Illumination</a:t>
            </a:r>
            <a:endParaRPr kumimoji="1" lang="zh-CN" altLang="en-US" dirty="0"/>
          </a:p>
        </p:txBody>
      </p:sp>
      <p:pic>
        <p:nvPicPr>
          <p:cNvPr id="9" name="内容占位符 8">
            <a:extLst>
              <a:ext uri="{FF2B5EF4-FFF2-40B4-BE49-F238E27FC236}">
                <a16:creationId xmlns:a16="http://schemas.microsoft.com/office/drawing/2014/main" id="{7A602BED-5EA3-2B49-865D-748E69DFF2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8594" y="2057401"/>
            <a:ext cx="2387006" cy="2731286"/>
          </a:xfr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478311F1-58FE-4941-8D24-96420D62D9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5600" y="2057401"/>
            <a:ext cx="2390056" cy="2731287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E405FDE7-A175-4445-BF8F-09C993D52CA0}"/>
              </a:ext>
            </a:extLst>
          </p:cNvPr>
          <p:cNvSpPr txBox="1"/>
          <p:nvPr/>
        </p:nvSpPr>
        <p:spPr>
          <a:xfrm>
            <a:off x="1911997" y="4788687"/>
            <a:ext cx="1967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Indirect Lighting</a:t>
            </a:r>
            <a:endParaRPr kumimoji="1"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E02DF1D-D528-7A49-A714-30AA398420A5}"/>
              </a:ext>
            </a:extLst>
          </p:cNvPr>
          <p:cNvSpPr txBox="1"/>
          <p:nvPr/>
        </p:nvSpPr>
        <p:spPr>
          <a:xfrm>
            <a:off x="6235547" y="2159306"/>
            <a:ext cx="527065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Aim to get a color for this fragment</a:t>
            </a:r>
          </a:p>
          <a:p>
            <a:r>
              <a:rPr kumimoji="1" lang="en-US" altLang="zh-CN" dirty="0"/>
              <a:t>In rendering shader: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Direct diffuse lighting by Phong model for each  fragment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Indirect diffuse by use six cones in normal direction to approximate BRDF hemisphere by cone trace.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Indirect specular by use one cone in reflect light direction by cone trace.</a:t>
            </a:r>
          </a:p>
        </p:txBody>
      </p:sp>
    </p:spTree>
    <p:extLst>
      <p:ext uri="{BB962C8B-B14F-4D97-AF65-F5344CB8AC3E}">
        <p14:creationId xmlns:p14="http://schemas.microsoft.com/office/powerpoint/2010/main" val="10562597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5EA575-E2CA-DF42-A4D5-99D50CBDD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Ambient occlusion</a:t>
            </a:r>
            <a:endParaRPr kumimoji="1"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060F46AD-253E-5D4E-8648-7BB2407590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5800" y="2057401"/>
            <a:ext cx="4662123" cy="2834088"/>
          </a:xfr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D55ADE7-FB76-EE4F-A9A5-2640F1340CC1}"/>
              </a:ext>
            </a:extLst>
          </p:cNvPr>
          <p:cNvSpPr txBox="1"/>
          <p:nvPr/>
        </p:nvSpPr>
        <p:spPr>
          <a:xfrm>
            <a:off x="2298555" y="4891489"/>
            <a:ext cx="1436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AO Tracing</a:t>
            </a:r>
            <a:endParaRPr kumimoji="1"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564F297-810C-C945-9611-92FEF65F6CFB}"/>
              </a:ext>
            </a:extLst>
          </p:cNvPr>
          <p:cNvSpPr txBox="1"/>
          <p:nvPr/>
        </p:nvSpPr>
        <p:spPr>
          <a:xfrm>
            <a:off x="6095999" y="2089450"/>
            <a:ext cx="585730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Same ideal as tracing light</a:t>
            </a:r>
          </a:p>
          <a:p>
            <a:r>
              <a:rPr kumimoji="1" lang="en-US" altLang="zh-CN" dirty="0"/>
              <a:t>Aim to get an  occlusion value 𝛅 for this fragment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For every fragment:</a:t>
            </a:r>
          </a:p>
          <a:p>
            <a:r>
              <a:rPr kumimoji="1" lang="en-US" altLang="zh-CN" dirty="0"/>
              <a:t>	Use six cones above hemisphere</a:t>
            </a:r>
          </a:p>
          <a:p>
            <a:r>
              <a:rPr kumimoji="1" lang="en-US" altLang="zh-CN" dirty="0"/>
              <a:t>	Instead of accumulating color, accumulate occlusion value 𝛼 by </a:t>
            </a:r>
          </a:p>
          <a:p>
            <a:endParaRPr kumimoji="1"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3CDE4BE-83AF-FD49-A1FE-0AE18D7A24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1913" y="4263372"/>
            <a:ext cx="3937000" cy="5842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2347FE8-A668-A341-BE54-F04959D9E5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2213" y="5156182"/>
            <a:ext cx="4216400" cy="54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5665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569603-9A7F-4A4F-A378-D210A68B9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Soft shadow</a:t>
            </a:r>
            <a:endParaRPr kumimoji="1"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1B0CC23F-7B4E-6D48-A08B-D9DEBF9D55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84953" y="1976934"/>
            <a:ext cx="4954836" cy="2904131"/>
          </a:xfr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DAEED2BA-AAD8-4E41-979A-516DF613DF90}"/>
              </a:ext>
            </a:extLst>
          </p:cNvPr>
          <p:cNvSpPr txBox="1"/>
          <p:nvPr/>
        </p:nvSpPr>
        <p:spPr>
          <a:xfrm>
            <a:off x="6452213" y="2057401"/>
            <a:ext cx="395332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Same ideal as tracing light</a:t>
            </a:r>
          </a:p>
          <a:p>
            <a:r>
              <a:rPr kumimoji="1" lang="en-US" altLang="zh-CN" dirty="0"/>
              <a:t>Aim to get visibility 1-v </a:t>
            </a:r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For every fragment:</a:t>
            </a:r>
          </a:p>
          <a:p>
            <a:r>
              <a:rPr kumimoji="1" lang="en-US" altLang="zh-CN" dirty="0"/>
              <a:t>	cone(line) trace towards light</a:t>
            </a:r>
          </a:p>
          <a:p>
            <a:r>
              <a:rPr kumimoji="1" lang="en-US" altLang="zh-CN" dirty="0"/>
              <a:t>	Accumulate k term</a:t>
            </a:r>
          </a:p>
          <a:p>
            <a:r>
              <a:rPr kumimoji="1" lang="en-US" altLang="zh-CN" dirty="0"/>
              <a:t>	</a:t>
            </a:r>
            <a:endParaRPr kumimoji="1"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2E007E2-50EA-754B-B368-9DF60639ED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39" y="4557215"/>
            <a:ext cx="3632200" cy="64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1889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C6986B-1DCB-4746-BF11-AA4B60EA0A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5190783" y="2135972"/>
            <a:ext cx="8610600" cy="1293028"/>
          </a:xfrm>
        </p:spPr>
        <p:txBody>
          <a:bodyPr/>
          <a:lstStyle/>
          <a:p>
            <a:r>
              <a:rPr kumimoji="1" lang="en-US" altLang="zh-CN" dirty="0"/>
              <a:t>DEMO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53844563"/>
      </p:ext>
    </p:extLst>
  </p:cSld>
  <p:clrMapOvr>
    <a:masterClrMapping/>
  </p:clrMapOvr>
</p:sld>
</file>

<file path=ppt/theme/theme1.xml><?xml version="1.0" encoding="utf-8"?>
<a:theme xmlns:a="http://schemas.openxmlformats.org/drawingml/2006/main" name="水汽尾迹">
  <a:themeElements>
    <a:clrScheme name="水汽尾迹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水汽尾迹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水汽尾迹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{52223EE7-C3B8-C944-A7F2-5E522A65EB44}tf10001079</Template>
  <TotalTime>207</TotalTime>
  <Words>166</Words>
  <Application>Microsoft Macintosh PowerPoint</Application>
  <PresentationFormat>宽屏</PresentationFormat>
  <Paragraphs>51</Paragraphs>
  <Slides>10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4" baseType="lpstr">
      <vt:lpstr>Heiti SC Light</vt:lpstr>
      <vt:lpstr>Arial</vt:lpstr>
      <vt:lpstr>Century Gothic</vt:lpstr>
      <vt:lpstr>水汽尾迹</vt:lpstr>
      <vt:lpstr>Voxel Cone Tracing based  Real-Time Global Illumination</vt:lpstr>
      <vt:lpstr>PowerPoint 演示文稿</vt:lpstr>
      <vt:lpstr>Overview</vt:lpstr>
      <vt:lpstr>Voxelization</vt:lpstr>
      <vt:lpstr>cone tracing</vt:lpstr>
      <vt:lpstr>Global Illumination</vt:lpstr>
      <vt:lpstr>Ambient occlusion</vt:lpstr>
      <vt:lpstr>Soft shadow</vt:lpstr>
      <vt:lpstr>DEMO</vt:lpstr>
      <vt:lpstr>Thanks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Voxel Cone Tracing based  Real-Time Global Illumination</dc:title>
  <dc:creator>Microsoft Office User</dc:creator>
  <cp:lastModifiedBy>Microsoft Office User</cp:lastModifiedBy>
  <cp:revision>24</cp:revision>
  <dcterms:created xsi:type="dcterms:W3CDTF">2020-07-08T11:55:00Z</dcterms:created>
  <dcterms:modified xsi:type="dcterms:W3CDTF">2020-07-08T15:22:32Z</dcterms:modified>
</cp:coreProperties>
</file>